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6" r:id="rId2"/>
    <p:sldId id="261" r:id="rId3"/>
    <p:sldId id="257" r:id="rId4"/>
    <p:sldId id="258" r:id="rId5"/>
    <p:sldId id="260" r:id="rId6"/>
    <p:sldId id="262" r:id="rId7"/>
    <p:sldId id="263" r:id="rId8"/>
    <p:sldId id="264" r:id="rId9"/>
    <p:sldId id="265" r:id="rId10"/>
    <p:sldId id="266" r:id="rId11"/>
    <p:sldId id="268" r:id="rId12"/>
    <p:sldId id="273" r:id="rId13"/>
    <p:sldId id="274" r:id="rId14"/>
    <p:sldId id="277" r:id="rId15"/>
    <p:sldId id="270" r:id="rId16"/>
    <p:sldId id="271" r:id="rId17"/>
    <p:sldId id="272" r:id="rId18"/>
    <p:sldId id="275" r:id="rId19"/>
    <p:sldId id="276" r:id="rId20"/>
    <p:sldId id="278" r:id="rId21"/>
    <p:sldId id="279" r:id="rId22"/>
    <p:sldId id="280"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FE82E7C-844A-4B1E-904D-EE692F98A514}" type="datetimeFigureOut">
              <a:rPr lang="ar-IQ" smtClean="0"/>
              <a:pPr/>
              <a:t>21/07/1440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E15EE6F-B206-42DC-9BF2-30847C7932FB}"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21/07/1440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21/07/1440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21/07/1440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21/07/1440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opencommons.uconn.edu/gs_theses/781/"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576063"/>
          </a:xfrm>
        </p:spPr>
        <p:txBody>
          <a:bodyPr>
            <a:normAutofit fontScale="90000"/>
          </a:bodyPr>
          <a:lstStyle/>
          <a:p>
            <a:r>
              <a:rPr lang="en-US" dirty="0" smtClean="0"/>
              <a:t>APA Style</a:t>
            </a:r>
            <a:endParaRPr lang="ar-IQ" dirty="0"/>
          </a:p>
        </p:txBody>
      </p:sp>
      <p:sp>
        <p:nvSpPr>
          <p:cNvPr id="3" name="Subtitle 2"/>
          <p:cNvSpPr>
            <a:spLocks noGrp="1"/>
          </p:cNvSpPr>
          <p:nvPr>
            <p:ph type="subTitle" idx="1"/>
          </p:nvPr>
        </p:nvSpPr>
        <p:spPr>
          <a:xfrm>
            <a:off x="323528" y="980728"/>
            <a:ext cx="8568952" cy="4658072"/>
          </a:xfrm>
        </p:spPr>
        <p:style>
          <a:lnRef idx="2">
            <a:schemeClr val="dk1">
              <a:shade val="50000"/>
            </a:schemeClr>
          </a:lnRef>
          <a:fillRef idx="1">
            <a:schemeClr val="dk1"/>
          </a:fillRef>
          <a:effectRef idx="0">
            <a:schemeClr val="dk1"/>
          </a:effectRef>
          <a:fontRef idx="minor">
            <a:schemeClr val="lt1"/>
          </a:fontRef>
        </p:style>
        <p:txBody>
          <a:bodyPr>
            <a:normAutofit fontScale="92500" lnSpcReduction="20000"/>
          </a:bodyPr>
          <a:lstStyle/>
          <a:p>
            <a:pPr algn="l"/>
            <a:r>
              <a:rPr lang="en-US" b="1" dirty="0" smtClean="0">
                <a:solidFill>
                  <a:schemeClr val="bg1"/>
                </a:solidFill>
              </a:rPr>
              <a:t>Text citations</a:t>
            </a:r>
            <a:r>
              <a:rPr lang="en-US" dirty="0" smtClean="0">
                <a:solidFill>
                  <a:schemeClr val="bg1"/>
                </a:solidFill>
              </a:rPr>
              <a:t>: Source material must be documented in the body of the paper by citing  the author(s) and date(s) of the sources. The underlying principle is that ideas and words of others must be formally acknowledged. The reader can obtain the full source citation from the list of references that follows the </a:t>
            </a:r>
            <a:r>
              <a:rPr lang="ar-IQ" dirty="0" smtClean="0">
                <a:solidFill>
                  <a:schemeClr val="bg1"/>
                </a:solidFill>
              </a:rPr>
              <a:t> </a:t>
            </a:r>
            <a:r>
              <a:rPr lang="en-US" dirty="0" smtClean="0">
                <a:solidFill>
                  <a:schemeClr val="bg1"/>
                </a:solidFill>
              </a:rPr>
              <a:t>body of the paper</a:t>
            </a:r>
          </a:p>
          <a:p>
            <a:r>
              <a:rPr lang="en-US" dirty="0" smtClean="0">
                <a:solidFill>
                  <a:schemeClr val="bg1"/>
                </a:solidFill>
              </a:rPr>
              <a:t>1- When the names of the authors of a source are part of the formal structure of the sentence, the year of publication appears in parentheses following the identification of the authors. Consider the following example:</a:t>
            </a:r>
          </a:p>
          <a:p>
            <a:endParaRPr lang="ar-IQ"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3"/>
            <a:ext cx="8208912" cy="5355312"/>
          </a:xfrm>
          <a:prstGeom prst="rect">
            <a:avLst/>
          </a:prstGeom>
          <a:solidFill>
            <a:schemeClr val="bg1">
              <a:lumMod val="65000"/>
            </a:schemeClr>
          </a:solidFill>
        </p:spPr>
        <p:txBody>
          <a:bodyPr wrap="square">
            <a:spAutoFit/>
          </a:bodyPr>
          <a:lstStyle/>
          <a:p>
            <a:pPr algn="l"/>
            <a:r>
              <a:rPr lang="en-US" sz="3800" dirty="0" smtClean="0"/>
              <a:t>have read ("</a:t>
            </a:r>
            <a:r>
              <a:rPr lang="en-US" sz="3800" dirty="0" err="1" smtClean="0"/>
              <a:t>Murzynski</a:t>
            </a:r>
            <a:r>
              <a:rPr lang="en-US" sz="3800" dirty="0" smtClean="0"/>
              <a:t> &amp; </a:t>
            </a:r>
            <a:r>
              <a:rPr lang="en-US" sz="3800" dirty="0" err="1" smtClean="0"/>
              <a:t>Degelman</a:t>
            </a:r>
            <a:r>
              <a:rPr lang="en-US" sz="3800" dirty="0" smtClean="0"/>
              <a:t>" in the following example), use the following format for the text citation and list only the source you have read in the References list:</a:t>
            </a:r>
          </a:p>
          <a:p>
            <a:pPr algn="l"/>
            <a:r>
              <a:rPr lang="en-US" sz="3800" b="1" dirty="0" smtClean="0"/>
              <a:t>*Grayson(as cited in </a:t>
            </a:r>
            <a:r>
              <a:rPr lang="en-US" sz="3800" b="1" dirty="0" err="1" smtClean="0"/>
              <a:t>Murzynski</a:t>
            </a:r>
            <a:r>
              <a:rPr lang="en-US" sz="3800" b="1" dirty="0" smtClean="0"/>
              <a:t> &amp; </a:t>
            </a:r>
            <a:r>
              <a:rPr lang="en-US" sz="3800" b="1" dirty="0" err="1" smtClean="0"/>
              <a:t>Degelman</a:t>
            </a:r>
            <a:r>
              <a:rPr lang="en-US" sz="3800" b="1" dirty="0" smtClean="0"/>
              <a:t>, 1996) components of body language that were related to judgments of vulnerability </a:t>
            </a:r>
            <a:r>
              <a:rPr lang="en-US" sz="3800" dirty="0" smtClean="0"/>
              <a:t>.</a:t>
            </a: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424936" cy="5509200"/>
          </a:xfrm>
          <a:prstGeom prst="rect">
            <a:avLst/>
          </a:prstGeom>
          <a:solidFill>
            <a:schemeClr val="bg1">
              <a:lumMod val="65000"/>
            </a:schemeClr>
          </a:solidFill>
        </p:spPr>
        <p:txBody>
          <a:bodyPr wrap="square">
            <a:spAutoFit/>
          </a:bodyPr>
          <a:lstStyle/>
          <a:p>
            <a:pPr algn="l"/>
            <a:r>
              <a:rPr lang="en-US" sz="3200" dirty="0" smtClean="0"/>
              <a:t>7. </a:t>
            </a:r>
            <a:r>
              <a:rPr lang="en-US" sz="3200" dirty="0" smtClean="0"/>
              <a:t>To cite a Web document, use the author-date format. If no author is identified, use the</a:t>
            </a:r>
          </a:p>
          <a:p>
            <a:pPr algn="l"/>
            <a:r>
              <a:rPr lang="en-US" sz="3200" dirty="0" smtClean="0"/>
              <a:t>first few words of the title in place of the author .If no date is provided, use "</a:t>
            </a:r>
            <a:r>
              <a:rPr lang="en-US" sz="3200" dirty="0" err="1" smtClean="0"/>
              <a:t>n.d."in</a:t>
            </a:r>
            <a:endParaRPr lang="en-US" sz="3200" dirty="0" smtClean="0"/>
          </a:p>
          <a:p>
            <a:pPr algn="l"/>
            <a:r>
              <a:rPr lang="en-US" sz="3200" dirty="0" smtClean="0"/>
              <a:t>place of the date. Consider the following examples:</a:t>
            </a:r>
          </a:p>
          <a:p>
            <a:pPr algn="l"/>
            <a:r>
              <a:rPr lang="en-US" sz="3200" b="1" dirty="0" smtClean="0"/>
              <a:t>*</a:t>
            </a:r>
            <a:r>
              <a:rPr lang="en-US" sz="3200" b="1" dirty="0" err="1" smtClean="0"/>
              <a:t>Degelman</a:t>
            </a:r>
            <a:r>
              <a:rPr lang="en-US" sz="3200" b="1" dirty="0" smtClean="0"/>
              <a:t> and Harris(2000) provide guidelines for the use of APA writing </a:t>
            </a:r>
            <a:r>
              <a:rPr lang="en-US" sz="3200" b="1" dirty="0" err="1" smtClean="0"/>
              <a:t>style.Changes</a:t>
            </a:r>
            <a:r>
              <a:rPr lang="en-US" sz="3200" b="1" dirty="0" smtClean="0"/>
              <a:t> in  Americans' views of gender status differences have been documented (as cited in Gender and </a:t>
            </a:r>
            <a:r>
              <a:rPr lang="en-US" sz="3200" b="1" dirty="0" err="1" smtClean="0"/>
              <a:t>Society,n.d</a:t>
            </a:r>
            <a:r>
              <a:rPr lang="en-US" sz="3200" dirty="0" smtClean="0"/>
              <a:t>.).</a:t>
            </a:r>
            <a:endParaRPr lang="ar-IQ"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640960" cy="5632311"/>
          </a:xfrm>
          <a:prstGeom prst="rect">
            <a:avLst/>
          </a:prstGeom>
          <a:solidFill>
            <a:schemeClr val="bg1">
              <a:lumMod val="75000"/>
            </a:schemeClr>
          </a:solidFill>
        </p:spPr>
        <p:txBody>
          <a:bodyPr wrap="square">
            <a:spAutoFit/>
          </a:bodyPr>
          <a:lstStyle/>
          <a:p>
            <a:pPr algn="l"/>
            <a:r>
              <a:rPr lang="en-US" sz="4000" dirty="0" smtClean="0"/>
              <a:t>8-When </a:t>
            </a:r>
            <a:r>
              <a:rPr lang="en-US" sz="4000" dirty="0" smtClean="0"/>
              <a:t>citing authors with the same last names, use first initials with the last names.</a:t>
            </a:r>
          </a:p>
          <a:p>
            <a:pPr algn="l"/>
            <a:r>
              <a:rPr lang="en-US" sz="4000" dirty="0" smtClean="0"/>
              <a:t>*</a:t>
            </a:r>
            <a:r>
              <a:rPr lang="en-US" sz="4000" b="1" dirty="0" smtClean="0"/>
              <a:t>Effects may be superficial, indirect, and unpredictable due to individual differences in the way that learning is mediated by teachers, textbook writers, and publishers(</a:t>
            </a:r>
            <a:r>
              <a:rPr lang="en-US" sz="4000" b="1" dirty="0" err="1" smtClean="0"/>
              <a:t>B.Kachru</a:t>
            </a:r>
            <a:r>
              <a:rPr lang="en-US" sz="4000" b="1" dirty="0" smtClean="0"/>
              <a:t>, 2005;Y. </a:t>
            </a:r>
            <a:r>
              <a:rPr lang="en-US" sz="4000" b="1" dirty="0" err="1" smtClean="0"/>
              <a:t>Kachru</a:t>
            </a:r>
            <a:r>
              <a:rPr lang="en-US" sz="4000" b="1" dirty="0" smtClean="0"/>
              <a:t>, 2008)</a:t>
            </a:r>
            <a:endParaRPr lang="ar-IQ" sz="4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7848872" cy="5016758"/>
          </a:xfrm>
          <a:prstGeom prst="rect">
            <a:avLst/>
          </a:prstGeom>
          <a:solidFill>
            <a:schemeClr val="bg1">
              <a:lumMod val="65000"/>
            </a:schemeClr>
          </a:solidFill>
        </p:spPr>
        <p:txBody>
          <a:bodyPr wrap="square">
            <a:spAutoFit/>
          </a:bodyPr>
          <a:lstStyle/>
          <a:p>
            <a:pPr algn="l"/>
            <a:r>
              <a:rPr lang="en-US" sz="4000" dirty="0" smtClean="0"/>
              <a:t>9-When </a:t>
            </a:r>
            <a:r>
              <a:rPr lang="en-US" sz="4000" dirty="0" smtClean="0"/>
              <a:t>citing two or more works by the same author and published in the same year, use lower-case letters (a, b, c) after the year of publication to order the references.(articles are arranged according to the date of the month publishing ;whereas for arranging books for the same author</a:t>
            </a:r>
            <a:endParaRPr lang="ar-IQ" sz="4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8640960" cy="3170099"/>
          </a:xfrm>
          <a:prstGeom prst="rect">
            <a:avLst/>
          </a:prstGeom>
          <a:solidFill>
            <a:schemeClr val="bg1">
              <a:lumMod val="65000"/>
            </a:schemeClr>
          </a:solidFill>
        </p:spPr>
        <p:txBody>
          <a:bodyPr wrap="square">
            <a:spAutoFit/>
          </a:bodyPr>
          <a:lstStyle/>
          <a:p>
            <a:pPr algn="l"/>
            <a:r>
              <a:rPr lang="en-US" sz="4000" dirty="0" smtClean="0"/>
              <a:t>and the same year ,they are arranged according to the books’ titles  </a:t>
            </a:r>
          </a:p>
          <a:p>
            <a:pPr algn="l"/>
            <a:r>
              <a:rPr lang="en-US" sz="4000" b="1" dirty="0" smtClean="0"/>
              <a:t>*Smith’ s (1998a) study of adolescent immigrants…</a:t>
            </a:r>
          </a:p>
          <a:p>
            <a:pPr algn="l"/>
            <a:r>
              <a:rPr lang="en-US" sz="4000" b="1" dirty="0" smtClean="0"/>
              <a:t>Moreover ,Smith(1998b) mentioned</a:t>
            </a:r>
            <a:endParaRPr lang="ar-IQ"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496944" cy="6247864"/>
          </a:xfrm>
          <a:prstGeom prst="rect">
            <a:avLst/>
          </a:prstGeom>
          <a:solidFill>
            <a:schemeClr val="bg1">
              <a:lumMod val="65000"/>
            </a:schemeClr>
          </a:solidFill>
        </p:spPr>
        <p:txBody>
          <a:bodyPr wrap="square">
            <a:spAutoFit/>
          </a:bodyPr>
          <a:lstStyle/>
          <a:p>
            <a:pPr algn="l"/>
            <a:r>
              <a:rPr lang="en-US" sz="4000" dirty="0" smtClean="0"/>
              <a:t>10-When </a:t>
            </a:r>
            <a:r>
              <a:rPr lang="en-US" sz="4000" dirty="0" smtClean="0"/>
              <a:t>the parenthetical citation includes two or more works, order them in the same way they appear in the reference list—the author’ s name, the year of publication—separated by a  semi-colon.</a:t>
            </a:r>
          </a:p>
          <a:p>
            <a:pPr algn="l"/>
            <a:r>
              <a:rPr lang="en-US" sz="3200" dirty="0" smtClean="0"/>
              <a:t>*</a:t>
            </a:r>
            <a:r>
              <a:rPr lang="en-US" sz="3200" b="1" dirty="0" smtClean="0"/>
              <a:t>Self-efficacy concerns a person’s expectation or judgment of how well or how poorly he or she will cope with a situation, given the skills possessed and circumstances one faces (</a:t>
            </a:r>
            <a:r>
              <a:rPr lang="en-US" sz="3200" b="1" dirty="0" err="1" smtClean="0"/>
              <a:t>Bandura</a:t>
            </a:r>
            <a:r>
              <a:rPr lang="en-US" sz="3200" b="1" dirty="0" smtClean="0"/>
              <a:t> 1986; Zimmerman 2000</a:t>
            </a:r>
            <a:r>
              <a:rPr lang="en-US" sz="3200" dirty="0" smtClean="0"/>
              <a:t>). </a:t>
            </a:r>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7992888" cy="5909310"/>
          </a:xfrm>
          <a:prstGeom prst="rect">
            <a:avLst/>
          </a:prstGeom>
          <a:solidFill>
            <a:schemeClr val="bg1">
              <a:lumMod val="75000"/>
            </a:schemeClr>
          </a:solidFill>
        </p:spPr>
        <p:txBody>
          <a:bodyPr wrap="square">
            <a:spAutoFit/>
          </a:bodyPr>
          <a:lstStyle/>
          <a:p>
            <a:pPr algn="l"/>
            <a:r>
              <a:rPr lang="en-US" sz="3600" dirty="0" smtClean="0"/>
              <a:t>11-When </a:t>
            </a:r>
            <a:r>
              <a:rPr lang="en-US" sz="3600" dirty="0" smtClean="0"/>
              <a:t>citing a work of unknown author:</a:t>
            </a:r>
          </a:p>
          <a:p>
            <a:pPr algn="l"/>
            <a:r>
              <a:rPr lang="en-US" sz="3600" dirty="0" smtClean="0"/>
              <a:t>•use the source’ s full title in the signal  phrase.</a:t>
            </a:r>
          </a:p>
          <a:p>
            <a:pPr algn="l"/>
            <a:r>
              <a:rPr lang="en-US" sz="3600" dirty="0" smtClean="0"/>
              <a:t>•cite the first word of the title followed by the year of publication in parenthesis. </a:t>
            </a:r>
          </a:p>
          <a:p>
            <a:pPr algn="l"/>
            <a:r>
              <a:rPr lang="en-US" sz="3600" b="1" dirty="0" smtClean="0"/>
              <a:t>*According to “Indiana Joins Federal Accountability System”  (2008), Students must be enrolled in the school for 162 days or more. </a:t>
            </a:r>
          </a:p>
          <a:p>
            <a:pPr algn="l"/>
            <a:r>
              <a:rPr lang="en-US" dirty="0" smtClean="0"/>
              <a:t> </a:t>
            </a:r>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7"/>
            <a:ext cx="8280920" cy="6186309"/>
          </a:xfrm>
          <a:prstGeom prst="rect">
            <a:avLst/>
          </a:prstGeom>
          <a:solidFill>
            <a:schemeClr val="bg1">
              <a:lumMod val="75000"/>
            </a:schemeClr>
          </a:solidFill>
        </p:spPr>
        <p:txBody>
          <a:bodyPr wrap="square">
            <a:spAutoFit/>
          </a:bodyPr>
          <a:lstStyle/>
          <a:p>
            <a:pPr algn="l"/>
            <a:r>
              <a:rPr lang="en-US" sz="3600" b="1" dirty="0" smtClean="0"/>
              <a:t>OR</a:t>
            </a:r>
          </a:p>
          <a:p>
            <a:pPr algn="l"/>
            <a:r>
              <a:rPr lang="en-US" sz="3600" b="1" dirty="0" smtClean="0"/>
              <a:t>Students must be enrolled in the school for 162 days or more(“Indiana,” 2008).</a:t>
            </a:r>
          </a:p>
          <a:p>
            <a:pPr algn="l"/>
            <a:r>
              <a:rPr lang="en-US" sz="3600" b="1" dirty="0" smtClean="0"/>
              <a:t>2- You can use the  word (anonymous)to refer to unknown author as in the following example</a:t>
            </a:r>
          </a:p>
          <a:p>
            <a:pPr algn="l"/>
            <a:r>
              <a:rPr lang="en-US" sz="3600" b="1" dirty="0" smtClean="0"/>
              <a:t>*Anonymous(2008) stated that students must be enrolled in the school for 162 days or more. </a:t>
            </a:r>
          </a:p>
          <a:p>
            <a:pPr algn="l"/>
            <a:endParaRPr lang="en-US" sz="3600" b="1" dirty="0" smtClean="0"/>
          </a:p>
          <a:p>
            <a:pPr algn="l"/>
            <a:endParaRPr lang="ar-IQ"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280920" cy="5016758"/>
          </a:xfrm>
          <a:prstGeom prst="rect">
            <a:avLst/>
          </a:prstGeom>
        </p:spPr>
        <p:txBody>
          <a:bodyPr wrap="square">
            <a:spAutoFit/>
          </a:bodyPr>
          <a:lstStyle/>
          <a:p>
            <a:pPr algn="l"/>
            <a:r>
              <a:rPr lang="en-US" sz="4000" dirty="0" smtClean="0"/>
              <a:t>12-When </a:t>
            </a:r>
            <a:r>
              <a:rPr lang="en-US" sz="4000" dirty="0" smtClean="0"/>
              <a:t>citing interviews, letters, e-mails, etc., include the communicator’s name, the fact that it was personal communication, and the date of the </a:t>
            </a:r>
            <a:endParaRPr lang="ar-IQ" sz="4000" dirty="0" smtClean="0"/>
          </a:p>
          <a:p>
            <a:pPr algn="l"/>
            <a:r>
              <a:rPr lang="en-US" sz="4000" dirty="0" smtClean="0"/>
              <a:t>communication.</a:t>
            </a:r>
          </a:p>
          <a:p>
            <a:pPr algn="l"/>
            <a:r>
              <a:rPr lang="en-US" sz="4000" dirty="0" smtClean="0"/>
              <a:t> </a:t>
            </a:r>
          </a:p>
          <a:p>
            <a:pPr algn="l"/>
            <a:endParaRPr lang="en-US" sz="4000" dirty="0" smtClean="0"/>
          </a:p>
          <a:p>
            <a:pPr algn="l"/>
            <a:endParaRPr lang="ar-IQ" sz="4000" dirty="0"/>
          </a:p>
        </p:txBody>
      </p:sp>
      <p:pic>
        <p:nvPicPr>
          <p:cNvPr id="2050" name="Picture 2"/>
          <p:cNvPicPr>
            <a:picLocks noChangeAspect="1" noChangeArrowheads="1"/>
          </p:cNvPicPr>
          <p:nvPr/>
        </p:nvPicPr>
        <p:blipFill>
          <a:blip r:embed="rId2"/>
          <a:srcRect/>
          <a:stretch>
            <a:fillRect/>
          </a:stretch>
        </p:blipFill>
        <p:spPr bwMode="auto">
          <a:xfrm>
            <a:off x="323528" y="3501008"/>
            <a:ext cx="8352928" cy="2880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7992888" cy="1323439"/>
          </a:xfrm>
          <a:prstGeom prst="rect">
            <a:avLst/>
          </a:prstGeom>
        </p:spPr>
        <p:txBody>
          <a:bodyPr wrap="square">
            <a:spAutoFit/>
          </a:bodyPr>
          <a:lstStyle/>
          <a:p>
            <a:pPr algn="l"/>
            <a:r>
              <a:rPr lang="en-US" sz="4000" dirty="0" smtClean="0"/>
              <a:t>Do not include personal </a:t>
            </a:r>
            <a:r>
              <a:rPr lang="en-US" sz="4000" dirty="0" err="1" smtClean="0"/>
              <a:t>communica-tion</a:t>
            </a:r>
            <a:r>
              <a:rPr lang="en-US" sz="4000" dirty="0" smtClean="0"/>
              <a:t> in the reference list</a:t>
            </a:r>
            <a:r>
              <a:rPr lang="en-US" dirty="0" smtClean="0"/>
              <a:t>.</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496944" cy="606319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l"/>
            <a:r>
              <a:rPr lang="en-US" dirty="0" smtClean="0">
                <a:cs typeface="+mj-cs"/>
              </a:rPr>
              <a:t> </a:t>
            </a:r>
            <a:r>
              <a:rPr lang="en-US" sz="2800" dirty="0" smtClean="0">
                <a:cs typeface="+mj-cs"/>
              </a:rPr>
              <a:t>a</a:t>
            </a:r>
            <a:r>
              <a:rPr lang="en-US" dirty="0" smtClean="0">
                <a:cs typeface="+mj-cs"/>
              </a:rPr>
              <a:t>*</a:t>
            </a:r>
            <a:r>
              <a:rPr lang="en-US" sz="2800" dirty="0" smtClean="0">
                <a:cs typeface="+mj-cs"/>
              </a:rPr>
              <a:t>Mateo (1995) stated that the old concept said about irony “saying one thing and meaning another” is no longer accurate portrayal of the complex techniques used by writers to create irony.  This is confirmed by Simpson (2011) who stated that “irony has a frequent and common definition: “saying what  is  contrary  to  what  is meant.”Irony  is  such  a highly  rhetorical and  elusive  tool  that it is  difficult  to define in terms of its interpretation, let alone style and language (</a:t>
            </a:r>
            <a:r>
              <a:rPr lang="en-US" sz="2800" dirty="0" err="1" smtClean="0">
                <a:cs typeface="+mj-cs"/>
              </a:rPr>
              <a:t>Chakhachiro</a:t>
            </a:r>
            <a:r>
              <a:rPr lang="en-US" sz="2800" dirty="0" smtClean="0">
                <a:cs typeface="+mj-cs"/>
              </a:rPr>
              <a:t>, 2011). </a:t>
            </a:r>
          </a:p>
          <a:p>
            <a:pPr algn="l"/>
            <a:r>
              <a:rPr lang="en-US" sz="2000" dirty="0" smtClean="0">
                <a:cs typeface="+mj-cs"/>
              </a:rPr>
              <a:t>Mateo, M. (1995). The translation of irony, Meta, XL. 1.                                  Simpson, Paul.  (2011). “That’s not ironic, that’s just stupid: Towards an eclectic                  account of the   discourse of irony.” In: Marta   </a:t>
            </a:r>
            <a:r>
              <a:rPr lang="en-US" sz="2000" dirty="0" err="1" smtClean="0">
                <a:cs typeface="+mj-cs"/>
              </a:rPr>
              <a:t>Dynel</a:t>
            </a:r>
            <a:r>
              <a:rPr lang="en-US" sz="2000" dirty="0" smtClean="0">
                <a:cs typeface="+mj-cs"/>
              </a:rPr>
              <a:t>  (Ed.),  The                               Pragmatics  of  </a:t>
            </a:r>
            <a:r>
              <a:rPr lang="en-US" sz="2000" dirty="0" err="1" smtClean="0">
                <a:cs typeface="+mj-cs"/>
              </a:rPr>
              <a:t>Humour</a:t>
            </a:r>
            <a:r>
              <a:rPr lang="en-US" sz="2000" dirty="0" smtClean="0">
                <a:cs typeface="+mj-cs"/>
              </a:rPr>
              <a:t>  across  Discourse  Domains. Amsterdam,                             Philadelphia:  John  </a:t>
            </a:r>
            <a:r>
              <a:rPr lang="en-US" sz="2000" dirty="0" err="1" smtClean="0">
                <a:cs typeface="+mj-cs"/>
              </a:rPr>
              <a:t>Benjamins</a:t>
            </a:r>
            <a:r>
              <a:rPr lang="en-US" sz="2000" dirty="0" smtClean="0">
                <a:cs typeface="+mj-cs"/>
              </a:rPr>
              <a:t> Publishing Company, 33-50</a:t>
            </a:r>
            <a:r>
              <a:rPr lang="en-US" sz="2800" dirty="0" smtClean="0">
                <a:cs typeface="+mj-cs"/>
              </a:rPr>
              <a:t>.</a:t>
            </a:r>
            <a:endParaRPr lang="ar-IQ" dirty="0">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1"/>
            <a:ext cx="8424936" cy="6401753"/>
          </a:xfrm>
          <a:prstGeom prst="rect">
            <a:avLst/>
          </a:prstGeom>
          <a:solidFill>
            <a:schemeClr val="bg1">
              <a:lumMod val="65000"/>
            </a:schemeClr>
          </a:solidFill>
        </p:spPr>
        <p:txBody>
          <a:bodyPr wrap="square">
            <a:spAutoFit/>
          </a:bodyPr>
          <a:lstStyle/>
          <a:p>
            <a:pPr algn="l"/>
            <a:r>
              <a:rPr lang="en-US" sz="3600" b="1" dirty="0" smtClean="0">
                <a:cs typeface="+mj-cs"/>
              </a:rPr>
              <a:t>13-Doctoral </a:t>
            </a:r>
            <a:r>
              <a:rPr lang="en-US" sz="3600" b="1" dirty="0" smtClean="0">
                <a:cs typeface="+mj-cs"/>
              </a:rPr>
              <a:t>dissertations &amp; Master’s theses found on a database:   APA format:</a:t>
            </a:r>
            <a:endParaRPr lang="en-US" sz="3600" dirty="0" smtClean="0">
              <a:cs typeface="+mj-cs"/>
            </a:endParaRPr>
          </a:p>
          <a:p>
            <a:pPr algn="l"/>
            <a:r>
              <a:rPr lang="en-US" sz="3200" dirty="0" smtClean="0">
                <a:cs typeface="+mj-cs"/>
              </a:rPr>
              <a:t>Last name, First initial. Middle initial. (Year published). </a:t>
            </a:r>
            <a:r>
              <a:rPr lang="en-US" sz="3200" i="1" dirty="0" smtClean="0">
                <a:cs typeface="+mj-cs"/>
              </a:rPr>
              <a:t>Title of dissertation or thesis</a:t>
            </a:r>
            <a:r>
              <a:rPr lang="en-US" sz="3200" dirty="0" smtClean="0">
                <a:cs typeface="+mj-cs"/>
              </a:rPr>
              <a:t> (Doctoral dissertation or Master’s thesis). Retrieved from Name of database. (Accession or Order </a:t>
            </a:r>
            <a:r>
              <a:rPr lang="en-US" sz="3200" dirty="0" err="1" smtClean="0">
                <a:cs typeface="+mj-cs"/>
              </a:rPr>
              <a:t>No.xxxx</a:t>
            </a:r>
            <a:r>
              <a:rPr lang="en-US" sz="3200" dirty="0" smtClean="0">
                <a:cs typeface="+mj-cs"/>
              </a:rPr>
              <a:t>).</a:t>
            </a:r>
          </a:p>
          <a:p>
            <a:pPr algn="l"/>
            <a:r>
              <a:rPr lang="en-US" sz="3200" b="1" dirty="0" smtClean="0">
                <a:cs typeface="+mj-cs"/>
              </a:rPr>
              <a:t>Example:</a:t>
            </a:r>
            <a:endParaRPr lang="en-US" sz="3200" dirty="0" smtClean="0">
              <a:cs typeface="+mj-cs"/>
            </a:endParaRPr>
          </a:p>
          <a:p>
            <a:pPr algn="l"/>
            <a:r>
              <a:rPr lang="en-US" sz="3200" dirty="0" smtClean="0">
                <a:cs typeface="+mj-cs"/>
              </a:rPr>
              <a:t>English, L. S. (2014). </a:t>
            </a:r>
            <a:r>
              <a:rPr lang="en-US" sz="3200" i="1" dirty="0" smtClean="0">
                <a:cs typeface="+mj-cs"/>
              </a:rPr>
              <a:t>The influences of community college library characteristics on institutional graduation rates: A national study</a:t>
            </a:r>
            <a:r>
              <a:rPr lang="en-US" sz="3200" dirty="0" smtClean="0">
                <a:cs typeface="+mj-cs"/>
              </a:rPr>
              <a:t> (Doctoral dissertation). Retrieved from American Doctoral Dissertations. (37CDD15DF659E63F).</a:t>
            </a:r>
          </a:p>
          <a:p>
            <a:pPr algn="l"/>
            <a:r>
              <a:rPr lang="en-US"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7992888" cy="6432530"/>
          </a:xfrm>
          <a:prstGeom prst="rect">
            <a:avLst/>
          </a:prstGeom>
          <a:solidFill>
            <a:schemeClr val="bg1">
              <a:lumMod val="65000"/>
            </a:schemeClr>
          </a:solidFill>
        </p:spPr>
        <p:txBody>
          <a:bodyPr wrap="square">
            <a:spAutoFit/>
          </a:bodyPr>
          <a:lstStyle/>
          <a:p>
            <a:pPr algn="l"/>
            <a:r>
              <a:rPr lang="en-US" sz="3600" dirty="0" smtClean="0">
                <a:cs typeface="+mj-cs"/>
              </a:rPr>
              <a:t>If you found the dissertation or thesis on a website, instead of a database, include the URL at the end of the reference. Do not include the name of the website and the accession or order number </a:t>
            </a:r>
          </a:p>
          <a:p>
            <a:pPr algn="l"/>
            <a:r>
              <a:rPr lang="en-US" sz="3200" b="1" dirty="0" smtClean="0"/>
              <a:t>Example:</a:t>
            </a:r>
            <a:endParaRPr lang="en-US" sz="3200" dirty="0" smtClean="0"/>
          </a:p>
          <a:p>
            <a:pPr algn="l"/>
            <a:r>
              <a:rPr lang="en-US" sz="3200" dirty="0" smtClean="0"/>
              <a:t>Oba, M. (2015). </a:t>
            </a:r>
            <a:r>
              <a:rPr lang="en-US" sz="3200" i="1" dirty="0" smtClean="0"/>
              <a:t>Adsorption selectivity of </a:t>
            </a:r>
            <a:r>
              <a:rPr lang="en-US" sz="3200" i="1" dirty="0" err="1" smtClean="0"/>
              <a:t>cations</a:t>
            </a:r>
            <a:r>
              <a:rPr lang="en-US" sz="3200" i="1" dirty="0" smtClean="0"/>
              <a:t> in constrained environments</a:t>
            </a:r>
            <a:r>
              <a:rPr lang="en-US" sz="3200" dirty="0" smtClean="0"/>
              <a:t> (Master’s thesis). Retrieved from </a:t>
            </a:r>
            <a:r>
              <a:rPr lang="en-US" sz="3200" dirty="0" smtClean="0">
                <a:hlinkClick r:id="rId2"/>
              </a:rPr>
              <a:t>https://opencommons.uconn.edu/gs_theses/781/</a:t>
            </a:r>
            <a:endParaRPr lang="en-US" sz="3200" dirty="0" smtClean="0"/>
          </a:p>
          <a:p>
            <a:pPr algn="l"/>
            <a:endParaRPr lang="ar-IQ" sz="4000" dirty="0">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7"/>
            <a:ext cx="8496944" cy="6001643"/>
          </a:xfrm>
          <a:prstGeom prst="rect">
            <a:avLst/>
          </a:prstGeom>
          <a:solidFill>
            <a:schemeClr val="bg1">
              <a:lumMod val="75000"/>
            </a:schemeClr>
          </a:solidFill>
        </p:spPr>
        <p:txBody>
          <a:bodyPr wrap="square">
            <a:spAutoFit/>
          </a:bodyPr>
          <a:lstStyle/>
          <a:p>
            <a:pPr algn="l"/>
            <a:r>
              <a:rPr lang="en-US" sz="3200" b="1" smtClean="0">
                <a:cs typeface="+mj-cs"/>
              </a:rPr>
              <a:t>14-No </a:t>
            </a:r>
            <a:r>
              <a:rPr lang="en-US" sz="3200" b="1" dirty="0" smtClean="0">
                <a:cs typeface="+mj-cs"/>
              </a:rPr>
              <a:t>page numbers </a:t>
            </a:r>
            <a:r>
              <a:rPr lang="en-US" sz="3200" b="1" dirty="0" smtClean="0">
                <a:cs typeface="+mj-cs"/>
              </a:rPr>
              <a:t>available</a:t>
            </a:r>
            <a:endParaRPr lang="en-US" sz="3200" b="1" dirty="0" smtClean="0">
              <a:cs typeface="+mj-cs"/>
            </a:endParaRPr>
          </a:p>
          <a:p>
            <a:pPr algn="l"/>
            <a:r>
              <a:rPr lang="en-US" sz="3200" dirty="0" smtClean="0"/>
              <a:t>In case there are no page numbers, such as for a website, start at he title and count from there to determine the paragraph number from which the quote originates. If the title is very long, then you can shorten it in your citation.</a:t>
            </a:r>
          </a:p>
          <a:p>
            <a:pPr algn="l"/>
            <a:r>
              <a:rPr lang="en-US" sz="3200" b="1" dirty="0" smtClean="0"/>
              <a:t>Example: quote with a heading instead of a page number</a:t>
            </a:r>
          </a:p>
          <a:p>
            <a:pPr algn="l"/>
            <a:r>
              <a:rPr lang="en-US" sz="3200" dirty="0" smtClean="0"/>
              <a:t>This is also true from the business plan: “making an APA Generator is a lot of work but many stud-</a:t>
            </a:r>
            <a:r>
              <a:rPr lang="en-US" sz="3200" dirty="0" err="1" smtClean="0"/>
              <a:t>ents</a:t>
            </a:r>
            <a:r>
              <a:rPr lang="en-US" sz="3200" dirty="0" smtClean="0"/>
              <a:t> benefit from it” (Swaen,2014, Conclusion, </a:t>
            </a:r>
            <a:r>
              <a:rPr lang="en-US" sz="3200" dirty="0" err="1" smtClean="0"/>
              <a:t>para</a:t>
            </a:r>
            <a:r>
              <a:rPr lang="en-US" sz="3200" dirty="0" smtClean="0"/>
              <a:t>. 2)</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6178698"/>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l"/>
            <a:r>
              <a:rPr lang="en-US" sz="3200" dirty="0" smtClean="0"/>
              <a:t>b*Recently, different questions about the impact of tests are being asked. Work  from the field of World </a:t>
            </a:r>
            <a:r>
              <a:rPr lang="en-US" sz="3200" dirty="0" err="1" smtClean="0"/>
              <a:t>Englishes</a:t>
            </a:r>
            <a:r>
              <a:rPr lang="en-US" sz="3200" dirty="0" smtClean="0"/>
              <a:t> has called into question the validity of tests in light of the use of English as an “international” language—specifically the extent to which current tests and test design practices represent the way English is now used in the global context (</a:t>
            </a:r>
            <a:r>
              <a:rPr lang="en-US" sz="3200" dirty="0" err="1" smtClean="0"/>
              <a:t>Widdowson</a:t>
            </a:r>
            <a:r>
              <a:rPr lang="en-US" sz="3200" dirty="0" smtClean="0"/>
              <a:t>, 2012) </a:t>
            </a:r>
            <a:br>
              <a:rPr lang="en-US" sz="3200" dirty="0" smtClean="0"/>
            </a:br>
            <a:r>
              <a:rPr lang="en-US" sz="3200" dirty="0" smtClean="0"/>
              <a:t/>
            </a:r>
            <a:br>
              <a:rPr lang="en-US" sz="3200" dirty="0" smtClean="0"/>
            </a:br>
            <a:r>
              <a:rPr lang="en-US" sz="3200" dirty="0" err="1" smtClean="0"/>
              <a:t>Widdowson</a:t>
            </a:r>
            <a:r>
              <a:rPr lang="en-US" sz="3200" dirty="0" smtClean="0"/>
              <a:t>, H. G. (2012). ELF and the inconvenience               of established concepts. Journal of English as                a Lingua Franca, 1(1), 5–26. </a:t>
            </a:r>
            <a:r>
              <a:rPr lang="en-US" sz="3200" dirty="0" err="1" smtClean="0"/>
              <a:t>doi</a:t>
            </a:r>
            <a:r>
              <a:rPr lang="en-US" sz="3200" dirty="0" smtClean="0"/>
              <a:t>: 10.1515/</a:t>
            </a:r>
            <a:r>
              <a:rPr lang="en-US" sz="3200" dirty="0" err="1" smtClean="0"/>
              <a:t>jelf</a:t>
            </a:r>
            <a:r>
              <a:rPr lang="en-US" sz="3200" dirty="0" smtClean="0"/>
              <a:t>-                2012-0002 </a:t>
            </a:r>
            <a:br>
              <a:rPr lang="en-US" sz="3200" dirty="0" smtClean="0"/>
            </a:br>
            <a:endParaRPr lang="ar-IQ"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l"/>
            <a:r>
              <a:rPr lang="en-US" sz="4000" dirty="0" smtClean="0"/>
              <a:t>c-*Alternatively, important considerations </a:t>
            </a:r>
            <a:r>
              <a:rPr lang="ar-KW" sz="4000" dirty="0" smtClean="0"/>
              <a:t> </a:t>
            </a:r>
            <a:r>
              <a:rPr lang="en-US" sz="4000" dirty="0" smtClean="0"/>
              <a:t>about testing within the teaching English as an international language (TEIL) context have been raised, in particular that “recent debates about assessment of English as an international language have revolved around two important questions: Whose norms should we apply? How do we define proficiency in the English language?” (</a:t>
            </a:r>
            <a:r>
              <a:rPr lang="en-US" sz="4000" dirty="0" err="1" smtClean="0"/>
              <a:t>Canagarajah</a:t>
            </a:r>
            <a:r>
              <a:rPr lang="en-US" sz="4000" dirty="0" smtClean="0"/>
              <a:t>, 2006, p.229).</a:t>
            </a:r>
            <a:r>
              <a:rPr lang="en-US" dirty="0" smtClean="0"/>
              <a:t> </a:t>
            </a:r>
            <a:br>
              <a:rPr lang="en-US" dirty="0" smtClean="0"/>
            </a:b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507288" cy="3514402"/>
          </a:xfrm>
          <a:prstGeom prst="rect">
            <a:avLst/>
          </a:prstGeom>
        </p:spPr>
        <p:style>
          <a:lnRef idx="1">
            <a:schemeClr val="dk1"/>
          </a:lnRef>
          <a:fillRef idx="3">
            <a:schemeClr val="dk1"/>
          </a:fillRef>
          <a:effectRef idx="2">
            <a:schemeClr val="dk1"/>
          </a:effectRef>
          <a:fontRef idx="minor">
            <a:schemeClr val="lt1"/>
          </a:fontRef>
        </p:style>
        <p:txBody>
          <a:bodyPr>
            <a:normAutofit fontScale="32500" lnSpcReduction="20000"/>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9600" b="0" i="0" u="none" strike="noStrike" kern="1200" cap="none" spc="0" normalizeH="0" baseline="0" noProof="0" dirty="0" err="1" smtClean="0">
                <a:ln>
                  <a:noFill/>
                </a:ln>
                <a:solidFill>
                  <a:schemeClr val="bg1"/>
                </a:solidFill>
                <a:effectLst/>
                <a:uLnTx/>
                <a:uFillTx/>
                <a:latin typeface="+mj-lt"/>
                <a:ea typeface="+mj-ea"/>
                <a:cs typeface="+mj-cs"/>
              </a:rPr>
              <a:t>Canagarajah</a:t>
            </a:r>
            <a:r>
              <a:rPr kumimoji="0" lang="en-US" sz="9600" b="0" i="0" u="none" strike="noStrike" kern="1200" cap="none" spc="0" normalizeH="0" baseline="0" noProof="0" dirty="0" smtClean="0">
                <a:ln>
                  <a:noFill/>
                </a:ln>
                <a:solidFill>
                  <a:schemeClr val="bg1"/>
                </a:solidFill>
                <a:effectLst/>
                <a:uLnTx/>
                <a:uFillTx/>
                <a:latin typeface="+mj-lt"/>
                <a:ea typeface="+mj-ea"/>
                <a:cs typeface="+mj-cs"/>
              </a:rPr>
              <a:t>, A. S. (2006). Changing communicative            </a:t>
            </a:r>
            <a:r>
              <a:rPr kumimoji="0" lang="en-US" sz="9600" b="0" i="0" u="none" strike="noStrike" kern="1200" cap="none" spc="0" normalizeH="0" baseline="0" noProof="0" dirty="0" err="1" smtClean="0">
                <a:ln>
                  <a:noFill/>
                </a:ln>
                <a:solidFill>
                  <a:schemeClr val="bg1"/>
                </a:solidFill>
                <a:effectLst/>
                <a:uLnTx/>
                <a:uFillTx/>
                <a:latin typeface="+mj-lt"/>
                <a:ea typeface="+mj-ea"/>
                <a:cs typeface="+mj-cs"/>
              </a:rPr>
              <a:t>needs,revised</a:t>
            </a:r>
            <a:r>
              <a:rPr kumimoji="0" lang="en-US" sz="9600" b="0" i="0" u="none" strike="noStrike" kern="1200" cap="none" spc="0" normalizeH="0" baseline="0" noProof="0" dirty="0" smtClean="0">
                <a:ln>
                  <a:noFill/>
                </a:ln>
                <a:solidFill>
                  <a:schemeClr val="bg1"/>
                </a:solidFill>
                <a:effectLst/>
                <a:uLnTx/>
                <a:uFillTx/>
                <a:latin typeface="+mj-lt"/>
                <a:ea typeface="+mj-ea"/>
                <a:cs typeface="+mj-cs"/>
              </a:rPr>
              <a:t> assessment objectives: Testing             English as an International Language.                           Language Assessment Quarterly, 3(3), 229–                42.doi:10.1207/s15434311laq0303_1</a:t>
            </a:r>
            <a:endParaRPr kumimoji="0" lang="ar-IQ" sz="96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7"/>
            <a:ext cx="8280920" cy="3539430"/>
          </a:xfrm>
          <a:prstGeom prst="rect">
            <a:avLst/>
          </a:prstGeom>
          <a:solidFill>
            <a:schemeClr val="bg1">
              <a:lumMod val="65000"/>
            </a:schemeClr>
          </a:solidFill>
        </p:spPr>
        <p:txBody>
          <a:bodyPr wrap="square">
            <a:spAutoFit/>
          </a:bodyPr>
          <a:lstStyle/>
          <a:p>
            <a:pPr algn="l"/>
            <a:r>
              <a:rPr lang="en-US" sz="2800" dirty="0" smtClean="0">
                <a:cs typeface="+mj-cs"/>
              </a:rPr>
              <a:t>d*Wirth and Mitchell (1994) found that although there was a reduction in insulin dosage over a period of two weeks in the treatment condition compared to the control condition, the difference was not statistically significant.     </a:t>
            </a:r>
            <a:r>
              <a:rPr lang="en-US" sz="2800" b="1" dirty="0" smtClean="0">
                <a:cs typeface="+mj-cs"/>
              </a:rPr>
              <a:t>[Note: and is used when multiple authors are identified as part of the formal structure of the sentence Compare this to the example in the following</a:t>
            </a:r>
          </a:p>
          <a:p>
            <a:pPr algn="l"/>
            <a:endParaRPr lang="en-US" sz="2800" b="1" dirty="0" smtClean="0">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8280920" cy="5940088"/>
          </a:xfrm>
          <a:prstGeom prst="rect">
            <a:avLst/>
          </a:prstGeom>
          <a:solidFill>
            <a:schemeClr val="bg1">
              <a:lumMod val="75000"/>
            </a:schemeClr>
          </a:solidFill>
        </p:spPr>
        <p:txBody>
          <a:bodyPr wrap="square">
            <a:spAutoFit/>
          </a:bodyPr>
          <a:lstStyle/>
          <a:p>
            <a:pPr algn="l"/>
            <a:r>
              <a:rPr lang="en-US" sz="2400" b="1" dirty="0" smtClean="0"/>
              <a:t>2-When the authors of a source are not part of the formal structure of the sentence, both the authors and years of publication appear in parentheses, separated by Commas and between two references or more to use semicolons. Consider the following example and example no 3: </a:t>
            </a:r>
            <a:r>
              <a:rPr lang="en-US" sz="2000" b="1" dirty="0" smtClean="0"/>
              <a:t> </a:t>
            </a:r>
          </a:p>
          <a:p>
            <a:pPr algn="l"/>
            <a:endParaRPr lang="en-US" sz="2000" b="1" dirty="0" smtClean="0"/>
          </a:p>
          <a:p>
            <a:pPr algn="l"/>
            <a:r>
              <a:rPr lang="en-US" sz="2400" b="1" dirty="0" smtClean="0"/>
              <a:t>*Reviews of research on religion and health have concluded that at least some types of religious behaviors are related to higher levels of physical and mental health (Gartner , Larson,&amp; Allen, 1991; Koenig,1990; Levin &amp; V anderpool,1991; </a:t>
            </a:r>
            <a:r>
              <a:rPr lang="en-US" sz="2400" b="1" dirty="0" err="1" smtClean="0"/>
              <a:t>Maton</a:t>
            </a:r>
            <a:r>
              <a:rPr lang="en-US" sz="2400" b="1" dirty="0" smtClean="0"/>
              <a:t> &amp; </a:t>
            </a:r>
            <a:r>
              <a:rPr lang="en-US" sz="2400" b="1" dirty="0" err="1" smtClean="0"/>
              <a:t>Pargament</a:t>
            </a:r>
            <a:r>
              <a:rPr lang="en-US" sz="2400" b="1" dirty="0" smtClean="0"/>
              <a:t>, 1987;Paloma &amp;Pendleton,1991;Payne,Bergin, </a:t>
            </a:r>
            <a:r>
              <a:rPr lang="en-US" sz="2400" b="1" dirty="0" err="1" smtClean="0"/>
              <a:t>Bielema</a:t>
            </a:r>
            <a:r>
              <a:rPr lang="en-US" sz="2400" b="1" dirty="0" smtClean="0"/>
              <a:t>, &amp; Jenkins,1991). </a:t>
            </a:r>
          </a:p>
          <a:p>
            <a:pPr algn="l"/>
            <a:r>
              <a:rPr lang="en-US" sz="2400" b="1" dirty="0" smtClean="0"/>
              <a:t>     [Note: &amp;is used when multiple authors are identified in parenthetical material. Note also that when several sources are cited parenthetically ,they  are ordered alphabetically by first authors‘ surnames.]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568952" cy="6124754"/>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gn="l"/>
            <a:r>
              <a:rPr lang="en-US" sz="2800" dirty="0" smtClean="0">
                <a:cs typeface="+mj-cs"/>
              </a:rPr>
              <a:t>3-When a source that has two authors is cited, both authors are included every time the source is cited.</a:t>
            </a:r>
          </a:p>
          <a:p>
            <a:pPr algn="l"/>
            <a:endParaRPr lang="en-US" sz="2800" dirty="0" smtClean="0">
              <a:cs typeface="+mj-cs"/>
            </a:endParaRPr>
          </a:p>
          <a:p>
            <a:pPr algn="l"/>
            <a:r>
              <a:rPr lang="en-US" sz="2800" dirty="0" smtClean="0">
                <a:cs typeface="+mj-cs"/>
              </a:rPr>
              <a:t>4-When a source that has three, four ,or five authors is cited, all authors are included the first time the source is cited. When that source is cited again , the first author's</a:t>
            </a:r>
          </a:p>
          <a:p>
            <a:pPr algn="l"/>
            <a:r>
              <a:rPr lang="en-US" sz="2800" dirty="0" smtClean="0">
                <a:cs typeface="+mj-cs"/>
              </a:rPr>
              <a:t>surname and "et al." are used. Consider the following example:</a:t>
            </a:r>
          </a:p>
          <a:p>
            <a:pPr algn="l"/>
            <a:r>
              <a:rPr lang="en-US" sz="2800" dirty="0" smtClean="0">
                <a:cs typeface="+mj-cs"/>
              </a:rPr>
              <a:t>*Reviews of research on religion and health have </a:t>
            </a:r>
            <a:r>
              <a:rPr lang="ar-IQ" sz="2800" dirty="0" smtClean="0">
                <a:cs typeface="+mj-cs"/>
              </a:rPr>
              <a:t> </a:t>
            </a:r>
            <a:r>
              <a:rPr lang="en-US" sz="2800" dirty="0" smtClean="0">
                <a:cs typeface="+mj-cs"/>
              </a:rPr>
              <a:t>concluded that at least some types of religious behaviors are related to higher levels of physical and mental health</a:t>
            </a:r>
          </a:p>
          <a:p>
            <a:pPr algn="l"/>
            <a:r>
              <a:rPr lang="en-US" sz="2800" dirty="0" smtClean="0">
                <a:cs typeface="+mj-cs"/>
              </a:rPr>
              <a:t>(</a:t>
            </a:r>
            <a:r>
              <a:rPr lang="en-US" sz="2800" dirty="0" err="1" smtClean="0">
                <a:cs typeface="+mj-cs"/>
              </a:rPr>
              <a:t>Payne,Bergin</a:t>
            </a:r>
            <a:r>
              <a:rPr lang="en-US" sz="2800" dirty="0" smtClean="0">
                <a:cs typeface="+mj-cs"/>
              </a:rPr>
              <a:t>, </a:t>
            </a:r>
            <a:r>
              <a:rPr lang="en-US" sz="2800" dirty="0" err="1" smtClean="0">
                <a:cs typeface="+mj-cs"/>
              </a:rPr>
              <a:t>Bielema</a:t>
            </a:r>
            <a:r>
              <a:rPr lang="en-US" sz="2800" dirty="0" smtClean="0">
                <a:cs typeface="+mj-cs"/>
              </a:rPr>
              <a:t>, &amp; Jenkins,1991).</a:t>
            </a:r>
          </a:p>
          <a:p>
            <a:pPr algn="l"/>
            <a:endParaRPr lang="en-US" sz="2800" dirty="0" smtClean="0">
              <a:cs typeface="+mj-cs"/>
            </a:endParaRPr>
          </a:p>
          <a:p>
            <a:pPr algn="l"/>
            <a:r>
              <a:rPr lang="en-US" sz="2800" dirty="0" smtClean="0">
                <a:cs typeface="+mj-cs"/>
              </a:rPr>
              <a:t>Payne et al. (1991) showed that ....</a:t>
            </a:r>
            <a:endParaRPr lang="ar-IQ" sz="2800" dirty="0">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76672"/>
            <a:ext cx="8208912" cy="5078313"/>
          </a:xfrm>
          <a:prstGeom prst="rect">
            <a:avLst/>
          </a:prstGeom>
          <a:solidFill>
            <a:schemeClr val="bg1">
              <a:lumMod val="65000"/>
            </a:schemeClr>
          </a:solidFill>
        </p:spPr>
        <p:txBody>
          <a:bodyPr wrap="square">
            <a:spAutoFit/>
          </a:bodyPr>
          <a:lstStyle/>
          <a:p>
            <a:pPr algn="l"/>
            <a:r>
              <a:rPr lang="en-US" sz="3600" dirty="0" smtClean="0"/>
              <a:t>5-When a source that has six or more authors is cited, the first author's surname  and "et al." are used every time the source </a:t>
            </a:r>
            <a:r>
              <a:rPr lang="ar-IQ" sz="3600" dirty="0" smtClean="0"/>
              <a:t> </a:t>
            </a:r>
            <a:r>
              <a:rPr lang="en-US" sz="3600" dirty="0" smtClean="0"/>
              <a:t>is cited (including the first time). </a:t>
            </a:r>
          </a:p>
          <a:p>
            <a:pPr algn="l"/>
            <a:r>
              <a:rPr lang="en-US" sz="3600" dirty="0" smtClean="0"/>
              <a:t>6-Every effort should be made to cite only sources that you have actually read. When it is necessary to cite a source that you have not read ("Grayson" in the following example) that is cited in a source that you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9567456</TotalTime>
  <Words>1495</Words>
  <Application>Microsoft Office PowerPoint</Application>
  <PresentationFormat>On-screen Show (4:3)</PresentationFormat>
  <Paragraphs>62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سمة Office</vt:lpstr>
      <vt:lpstr>APA Style</vt:lpstr>
      <vt:lpstr>Slide 2</vt:lpstr>
      <vt:lpstr>b*Recently, different questions about the impact of tests are being asked. Work  from the field of World Englishes has called into question the validity of tests in light of the use of English as an “international” language—specifically the extent to which current tests and test design practices represent the way English is now used in the global context (Widdowson, 2012)   Widdowson, H. G. (2012). ELF and the inconvenience               of established concepts. Journal of English as                a Lingua Franca, 1(1), 5–26. doi: 10.1515/jelf-                2012-0002  </vt:lpstr>
      <vt:lpstr>c-*Alternatively, important considerations  about testing within the teaching English as an international language (TEIL) context have been raised, in particular that “recent debates about assessment of English as an international language have revolved around two important questions: Whose norms should we apply? How do we define proficiency in the English language?” (Canagarajah, 2006, p.229).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Style</dc:title>
  <dc:creator>aaa</dc:creator>
  <cp:lastModifiedBy>aaa</cp:lastModifiedBy>
  <cp:revision>63</cp:revision>
  <dcterms:created xsi:type="dcterms:W3CDTF">2000-12-31T21:32:53Z</dcterms:created>
  <dcterms:modified xsi:type="dcterms:W3CDTF">2019-03-27T19:36:05Z</dcterms:modified>
</cp:coreProperties>
</file>